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7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A9724F-0C5A-42F1-9B2F-CA16EE4DB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F24F19-0279-4FAF-8F94-73E062A78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FCC2E0-D8AC-4AD2-8A5A-D69F4A480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562B53-C24B-40E3-87B8-48D2C4E4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053AAE-6B26-4914-9E6B-0F08FC3B4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470981-994F-45AA-82DE-E2AB7195EFAE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016942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ECC6B-0CC4-4B66-9720-12CA0895E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843B0E-83F2-45CC-A387-DF32477FB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5117E3-4E12-4253-92E1-3A497D2E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ACBE81-DA40-49F2-B673-6017510DA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7DBE72-AF51-42AD-B21F-F9294AE6C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330874-DC5A-4F02-A062-4C291B310D19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93452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BBEDA-F522-4419-99CC-0F2E7FC9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912E5E-713D-42F8-AF0C-8DFE2FAA7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BCA65-77B0-435E-968B-0FF66848C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AC36C3-632C-4DB4-8982-06EC86F01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6A406-CD42-4CCF-A564-066DA3FC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B10C0-4DD5-4BD9-918F-577EB8539F75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218754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B5C3B6-09E4-4564-A06A-D1A1AA74D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D6CE1B-3198-4430-A530-5540CB56A7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AF772D-BA75-4E60-BA87-F47F2EF7D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319474-8863-409E-B440-B3E2926F1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47EA9F-3328-470E-BBC7-511FAFC2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082440-70DC-4793-BF73-202B2D22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03A896-309E-4772-94F0-ACC4DA7E99DA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427407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EA662-1085-47E0-B966-A8D629B58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6BCC62-A4D0-4569-85BF-CB9D99032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BEEF87-ACF7-4576-A035-7EAFC546A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54A9A0F-865D-4941-A2E9-24EE09C01D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A7C468A-8127-4B0F-9761-BCC519FFD5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F888E29-78FD-4125-B208-DB1487E9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9462249-E5FE-4D66-B296-0389B6878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0090D6-D3B1-4C51-B546-DF1594646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A7DA2-BD57-4913-9266-2AA491E91E15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587064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7693E-9764-49D9-8C82-31DC2DC1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9435D9-3A99-40E5-9021-70993C518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2A519C-6A88-4E53-B89E-B5EC7F292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469B3E-251A-4F88-8910-5114F427A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71278-6F3E-4C7C-9347-95962BA1CF92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163196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F236A91-A02E-491C-A4D9-85F249FE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31E35FC-6703-4DA6-AE32-3BE1BE169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C29CF7-DC26-446F-A34F-A8375613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3AC54-5EF7-4BDC-8895-BB677FC4B595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46192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E98A4-3CF9-4A84-847B-67D5766F8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4C5BF2-26D8-4FAA-B4BC-6DDDBD509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305D92-7865-4979-AD19-83BBE8C57B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64267C-8592-4D76-9EF0-EB002C051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AB81DC-96C0-4469-90E0-3EFED510D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E28355-4107-465B-AB57-A6D45C348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B71170-AFBB-4477-8CB8-8A918B644AB8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29184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49F4A-E653-48FA-8FB7-B50E83042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30149C2-1573-4D3E-A183-3E614E2F5B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FF82EF-04E7-462C-836C-D46D6163F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25FBCB-B6AE-4DC2-BE6E-7D64E5831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7E75FA-913A-49D8-B5D6-CE4F9D87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FDBE22-CFB4-48A0-85D6-FE1830157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A0A32-11DF-4D32-A071-0C5AA0EBCFDB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38351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C13131-59BF-4064-957F-40B6CB316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988526-907B-4F6C-ABCE-2E48C20BE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07A46A-3B56-4C64-A0C1-8D78A8B66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531C7F-0830-4BD4-A764-F11834341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3BBFB08-14A1-4AB1-B105-F37E26D6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E88237-96E6-4FDF-923C-95A7E495BD41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703996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596E7B-2DD7-471C-9D7D-B664340A2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2C5E7C-10D1-4092-9986-127E60483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4F2905-537D-4A06-9633-1C239A5D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899832-1421-4868-B11E-897BFB3D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C0B31F-F499-434F-8787-5B50DB33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AE393-7EEA-4A12-BA69-23AC3FFB2D9A}" type="slidenum">
              <a:rPr lang="es-ES" altLang="ru-RU"/>
              <a:pPr/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90522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91D2E49-B321-4D1A-8AF2-E86AA4DE7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70F8F5-4D2A-426A-BBBE-F847AC3E58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/>
              <a:t>Haga clic para modificar el estilo de texto del patrón</a:t>
            </a:r>
          </a:p>
          <a:p>
            <a:pPr lvl="1"/>
            <a:r>
              <a:rPr lang="es-ES" altLang="ru-RU"/>
              <a:t>Segundo nivel</a:t>
            </a:r>
          </a:p>
          <a:p>
            <a:pPr lvl="2"/>
            <a:r>
              <a:rPr lang="es-ES" altLang="ru-RU"/>
              <a:t>Tercer nivel</a:t>
            </a:r>
          </a:p>
          <a:p>
            <a:pPr lvl="3"/>
            <a:r>
              <a:rPr lang="es-ES" altLang="ru-RU"/>
              <a:t>Cuarto nivel</a:t>
            </a:r>
          </a:p>
          <a:p>
            <a:pPr lvl="4"/>
            <a:r>
              <a:rPr lang="es-ES" altLang="ru-RU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C63E848-07B6-4342-816B-99DF9E484CB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8FF23F7-D45D-4F0C-97EC-9C5FCCE2B1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D681AC2-09F2-4A30-B5F6-2C05437EC4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7B67EBA-8793-42BA-B910-0E2E2812D946}" type="slidenum">
              <a:rPr lang="es-ES" altLang="ru-RU"/>
              <a:pPr/>
              <a:t>‹#›</a:t>
            </a:fld>
            <a:endParaRPr lang="es-E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E83DFBF-2FBE-4C45-AC6B-0D78C56230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kk-KZ" altLang="ru-RU" sz="4000" b="1" i="1" dirty="0">
                <a:solidFill>
                  <a:srgbClr val="FF0000"/>
                </a:solidFill>
              </a:rPr>
              <a:t>Деление десятичных дробей</a:t>
            </a:r>
            <a:endParaRPr lang="es-ES" altLang="ru-RU" sz="4000" b="1" i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7804E77-B0D2-422B-B54D-B4D294FE2091}"/>
              </a:ext>
            </a:extLst>
          </p:cNvPr>
          <p:cNvSpPr/>
          <p:nvPr/>
        </p:nvSpPr>
        <p:spPr>
          <a:xfrm>
            <a:off x="3419872" y="4077072"/>
            <a:ext cx="468052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solidFill>
                  <a:srgbClr val="00B050"/>
                </a:solidFill>
              </a:rPr>
              <a:t>5 </a:t>
            </a:r>
            <a:r>
              <a:rPr lang="kk-KZ" sz="4000" b="1" i="1" dirty="0">
                <a:solidFill>
                  <a:srgbClr val="00B050"/>
                </a:solidFill>
              </a:rPr>
              <a:t>класс</a:t>
            </a:r>
            <a:endParaRPr lang="ru-RU" sz="40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6F6FC27-37D9-48FA-BE84-985782F56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k-KZ" altLang="ru-RU" b="1" dirty="0">
                <a:solidFill>
                  <a:srgbClr val="FF0000"/>
                </a:solidFill>
              </a:rPr>
              <a:t>Цели урока:</a:t>
            </a:r>
            <a:endParaRPr lang="ru-RU" altLang="ru-RU" b="1" dirty="0">
              <a:solidFill>
                <a:srgbClr val="FF0000"/>
              </a:solidFill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B5C6497C-C9F8-4EFF-AB52-12EFB402D2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k-KZ" altLang="ru-RU" sz="3600" dirty="0"/>
              <a:t>Закрепить умение </a:t>
            </a:r>
            <a:r>
              <a:rPr lang="ru-RU" altLang="ru-RU" sz="3600" dirty="0"/>
              <a:t>выполнять деление  десятичной дроби на натуральное число;</a:t>
            </a:r>
          </a:p>
          <a:p>
            <a:r>
              <a:rPr lang="ru-RU" altLang="ru-RU" sz="3600" dirty="0"/>
              <a:t>Научиться выполнять деление на десятичную дробь.</a:t>
            </a:r>
          </a:p>
        </p:txBody>
      </p:sp>
      <p:sp>
        <p:nvSpPr>
          <p:cNvPr id="2" name="Стрелка: вправо 1">
            <a:hlinkClick r:id="rId2" action="ppaction://hlinksldjump"/>
            <a:extLst>
              <a:ext uri="{FF2B5EF4-FFF2-40B4-BE49-F238E27FC236}">
                <a16:creationId xmlns:a16="http://schemas.microsoft.com/office/drawing/2014/main" id="{EE528262-8B8D-4668-847C-47D6CC3D2E75}"/>
              </a:ext>
            </a:extLst>
          </p:cNvPr>
          <p:cNvSpPr/>
          <p:nvPr/>
        </p:nvSpPr>
        <p:spPr>
          <a:xfrm>
            <a:off x="7452320" y="5157192"/>
            <a:ext cx="792088" cy="9689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uiExpand="1" build="p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24762EB-EA4F-4E84-8A23-C3D3E71C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Карточка №1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6FBC1172-0F1E-4B56-A7DF-70950F9F2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260" y="1530005"/>
            <a:ext cx="3868737" cy="588243"/>
          </a:xfrm>
        </p:spPr>
        <p:txBody>
          <a:bodyPr/>
          <a:lstStyle/>
          <a:p>
            <a:r>
              <a:rPr lang="kk-KZ" dirty="0"/>
              <a:t>Задание №1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6E44403F-8B45-4AD0-8A57-1A6CA958B9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4848" y="1530003"/>
            <a:ext cx="3887788" cy="588243"/>
          </a:xfrm>
        </p:spPr>
        <p:txBody>
          <a:bodyPr/>
          <a:lstStyle/>
          <a:p>
            <a:r>
              <a:rPr lang="kk-KZ" dirty="0"/>
              <a:t>Задание №2</a:t>
            </a:r>
            <a:endParaRPr lang="ru-RU" dirty="0"/>
          </a:p>
        </p:txBody>
      </p:sp>
      <p:pic>
        <p:nvPicPr>
          <p:cNvPr id="9" name="Объект 7">
            <a:extLst>
              <a:ext uri="{FF2B5EF4-FFF2-40B4-BE49-F238E27FC236}">
                <a16:creationId xmlns:a16="http://schemas.microsoft.com/office/drawing/2014/main" id="{78D643D3-1C5C-4C4A-91AD-D86BD35548D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0" b="42140"/>
          <a:stretch/>
        </p:blipFill>
        <p:spPr>
          <a:xfrm>
            <a:off x="4784848" y="2415853"/>
            <a:ext cx="3728914" cy="2323901"/>
          </a:xfrm>
        </p:spPr>
      </p:pic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E69792D6-2F44-49AE-99D3-0DF6B2619F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89"/>
          <a:stretch/>
        </p:blipFill>
        <p:spPr>
          <a:xfrm>
            <a:off x="403597" y="2118247"/>
            <a:ext cx="4088955" cy="4032448"/>
          </a:xfrm>
        </p:spPr>
      </p:pic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4407F36E-05F4-4AB8-A270-9F0780391292}"/>
              </a:ext>
            </a:extLst>
          </p:cNvPr>
          <p:cNvSpPr/>
          <p:nvPr/>
        </p:nvSpPr>
        <p:spPr>
          <a:xfrm>
            <a:off x="4784848" y="5013176"/>
            <a:ext cx="1587352" cy="72008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C5BEAE6-3520-49A4-860B-0EB9610384D3}"/>
              </a:ext>
            </a:extLst>
          </p:cNvPr>
          <p:cNvSpPr/>
          <p:nvPr/>
        </p:nvSpPr>
        <p:spPr>
          <a:xfrm>
            <a:off x="6372200" y="4739754"/>
            <a:ext cx="2141562" cy="17531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FF0000"/>
                </a:solidFill>
              </a:rPr>
              <a:t>Задание №1</a:t>
            </a:r>
          </a:p>
          <a:p>
            <a:r>
              <a:rPr lang="en-US" b="1" dirty="0">
                <a:solidFill>
                  <a:schemeClr val="tx1"/>
                </a:solidFill>
              </a:rPr>
              <a:t>D)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kk-KZ" b="1" dirty="0">
                <a:solidFill>
                  <a:srgbClr val="FF0000"/>
                </a:solidFill>
              </a:rPr>
              <a:t>Задание №2</a:t>
            </a:r>
          </a:p>
          <a:p>
            <a:r>
              <a:rPr lang="kk-KZ" b="1" dirty="0">
                <a:solidFill>
                  <a:schemeClr val="tx1"/>
                </a:solidFill>
              </a:rPr>
              <a:t>С)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3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24762EB-EA4F-4E84-8A23-C3D3E71C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Карточка №2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6FBC1172-0F1E-4B56-A7DF-70950F9F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520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Выявите закономерность:</a:t>
            </a:r>
          </a:p>
          <a:p>
            <a:endParaRPr lang="kk-KZ" dirty="0"/>
          </a:p>
          <a:p>
            <a:endParaRPr lang="kk-KZ" dirty="0"/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77CDF6-BE11-4618-8D51-6AD8F0DC0A97}"/>
              </a:ext>
            </a:extLst>
          </p:cNvPr>
          <p:cNvSpPr/>
          <p:nvPr/>
        </p:nvSpPr>
        <p:spPr>
          <a:xfrm>
            <a:off x="755576" y="2204864"/>
            <a:ext cx="705678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kk-KZ" sz="3200" dirty="0">
                <a:solidFill>
                  <a:srgbClr val="000000"/>
                </a:solidFill>
              </a:rPr>
              <a:t>1) 0,1;   0,8;   1,5;   2,2;    2,9; ...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4AB007E-11D7-4771-823E-CD45FF722018}"/>
              </a:ext>
            </a:extLst>
          </p:cNvPr>
          <p:cNvSpPr/>
          <p:nvPr/>
        </p:nvSpPr>
        <p:spPr>
          <a:xfrm>
            <a:off x="755576" y="3958185"/>
            <a:ext cx="705678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kk-KZ" sz="3200" dirty="0">
                <a:solidFill>
                  <a:srgbClr val="000000"/>
                </a:solidFill>
              </a:rPr>
              <a:t>2) 1,1;   3,3;   9,9;   29,7;   89,1; ...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7AEF93AB-3098-48D1-8FFB-6D558B21038C}"/>
              </a:ext>
            </a:extLst>
          </p:cNvPr>
          <p:cNvSpPr/>
          <p:nvPr/>
        </p:nvSpPr>
        <p:spPr>
          <a:xfrm>
            <a:off x="3778324" y="4932960"/>
            <a:ext cx="1587352" cy="72008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18E00D-EDD7-4CE1-A863-C5BD6C5BBCE7}"/>
              </a:ext>
            </a:extLst>
          </p:cNvPr>
          <p:cNvSpPr/>
          <p:nvPr/>
        </p:nvSpPr>
        <p:spPr>
          <a:xfrm>
            <a:off x="5662464" y="3043268"/>
            <a:ext cx="302433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FF0000"/>
                </a:solidFill>
              </a:rPr>
              <a:t>1) </a:t>
            </a:r>
            <a:r>
              <a:rPr lang="kk-KZ" b="1" dirty="0">
                <a:solidFill>
                  <a:schemeClr val="tx1"/>
                </a:solidFill>
              </a:rPr>
              <a:t>Прибавление 0,7 к предыдущему члену последовательности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9B8070-93EC-467F-AD27-3D4B630774E3}"/>
              </a:ext>
            </a:extLst>
          </p:cNvPr>
          <p:cNvSpPr/>
          <p:nvPr/>
        </p:nvSpPr>
        <p:spPr>
          <a:xfrm>
            <a:off x="5658292" y="4944708"/>
            <a:ext cx="3024336" cy="8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b="1" dirty="0">
                <a:solidFill>
                  <a:srgbClr val="FF0000"/>
                </a:solidFill>
              </a:rPr>
              <a:t>2) </a:t>
            </a:r>
            <a:r>
              <a:rPr lang="kk-KZ" b="1" dirty="0">
                <a:solidFill>
                  <a:srgbClr val="000000"/>
                </a:solidFill>
              </a:rPr>
              <a:t>Умножение на 3 предыдущего члена последовательности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A2C21ED7-A82B-4C29-8200-A4331A6EA1B3}"/>
              </a:ext>
            </a:extLst>
          </p:cNvPr>
          <p:cNvSpPr/>
          <p:nvPr/>
        </p:nvSpPr>
        <p:spPr>
          <a:xfrm>
            <a:off x="3778324" y="3151280"/>
            <a:ext cx="1587352" cy="72008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6" grpId="0"/>
      <p:bldP spid="12" grpId="0"/>
      <p:bldP spid="16" grpId="0" animBg="1"/>
      <p:bldP spid="17" grpId="0" animBg="1"/>
      <p:bldP spid="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B24762EB-EA4F-4E84-8A23-C3D3E71C8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Карточка №3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6FBC1172-0F1E-4B56-A7DF-70950F9F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9520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Выявите закономерность:</a:t>
            </a:r>
          </a:p>
          <a:p>
            <a:endParaRPr lang="kk-KZ" dirty="0"/>
          </a:p>
          <a:p>
            <a:endParaRPr lang="kk-KZ" dirty="0"/>
          </a:p>
          <a:p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A77CDF6-BE11-4618-8D51-6AD8F0DC0A97}"/>
              </a:ext>
            </a:extLst>
          </p:cNvPr>
          <p:cNvSpPr/>
          <p:nvPr/>
        </p:nvSpPr>
        <p:spPr>
          <a:xfrm>
            <a:off x="755576" y="2204864"/>
            <a:ext cx="763284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kk-KZ" sz="3200" dirty="0">
                <a:solidFill>
                  <a:srgbClr val="000000"/>
                </a:solidFill>
              </a:rPr>
              <a:t>1)</a:t>
            </a:r>
            <a:r>
              <a:rPr lang="kk-KZ" sz="2800" dirty="0">
                <a:solidFill>
                  <a:srgbClr val="000000"/>
                </a:solidFill>
              </a:rPr>
              <a:t> 1,1;   0,33;   0,099;   0,0297;    0,00891; ...</a:t>
            </a:r>
            <a:endParaRPr lang="kk-KZ" sz="3200" dirty="0">
              <a:solidFill>
                <a:srgbClr val="000000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4AB007E-11D7-4771-823E-CD45FF722018}"/>
              </a:ext>
            </a:extLst>
          </p:cNvPr>
          <p:cNvSpPr/>
          <p:nvPr/>
        </p:nvSpPr>
        <p:spPr>
          <a:xfrm>
            <a:off x="755576" y="3958185"/>
            <a:ext cx="705678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ct val="20000"/>
              </a:spcBef>
            </a:pPr>
            <a:r>
              <a:rPr lang="kk-KZ" sz="3200" dirty="0">
                <a:solidFill>
                  <a:srgbClr val="000000"/>
                </a:solidFill>
              </a:rPr>
              <a:t>2)</a:t>
            </a:r>
            <a:r>
              <a:rPr lang="kk-KZ" sz="2800" dirty="0">
                <a:solidFill>
                  <a:srgbClr val="000000"/>
                </a:solidFill>
              </a:rPr>
              <a:t> 100;   10;   1;   0,1;   0,01; ...</a:t>
            </a:r>
            <a:endParaRPr lang="kk-KZ" sz="3200" dirty="0">
              <a:solidFill>
                <a:srgbClr val="000000"/>
              </a:solidFill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7AEF93AB-3098-48D1-8FFB-6D558B21038C}"/>
              </a:ext>
            </a:extLst>
          </p:cNvPr>
          <p:cNvSpPr/>
          <p:nvPr/>
        </p:nvSpPr>
        <p:spPr>
          <a:xfrm>
            <a:off x="3778324" y="4932960"/>
            <a:ext cx="1587352" cy="72008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18E00D-EDD7-4CE1-A863-C5BD6C5BBCE7}"/>
              </a:ext>
            </a:extLst>
          </p:cNvPr>
          <p:cNvSpPr/>
          <p:nvPr/>
        </p:nvSpPr>
        <p:spPr>
          <a:xfrm>
            <a:off x="5662464" y="3043268"/>
            <a:ext cx="302433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>
                <a:solidFill>
                  <a:srgbClr val="FF0000"/>
                </a:solidFill>
              </a:rPr>
              <a:t>1) </a:t>
            </a:r>
            <a:r>
              <a:rPr lang="kk-KZ" b="1" dirty="0">
                <a:solidFill>
                  <a:schemeClr val="tx1"/>
                </a:solidFill>
              </a:rPr>
              <a:t>Умножение на 0,3  предыдущего члена последовательности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B9B8070-93EC-467F-AD27-3D4B630774E3}"/>
              </a:ext>
            </a:extLst>
          </p:cNvPr>
          <p:cNvSpPr/>
          <p:nvPr/>
        </p:nvSpPr>
        <p:spPr>
          <a:xfrm>
            <a:off x="5658292" y="4944708"/>
            <a:ext cx="3024336" cy="8206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b="1" dirty="0">
                <a:solidFill>
                  <a:srgbClr val="FF0000"/>
                </a:solidFill>
              </a:rPr>
              <a:t>2) </a:t>
            </a:r>
            <a:r>
              <a:rPr lang="kk-KZ" b="1" dirty="0">
                <a:solidFill>
                  <a:srgbClr val="000000"/>
                </a:solidFill>
              </a:rPr>
              <a:t>Деление на 10 предыдущего члена последовательности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A2C21ED7-A82B-4C29-8200-A4331A6EA1B3}"/>
              </a:ext>
            </a:extLst>
          </p:cNvPr>
          <p:cNvSpPr/>
          <p:nvPr/>
        </p:nvSpPr>
        <p:spPr>
          <a:xfrm>
            <a:off x="3778324" y="3151280"/>
            <a:ext cx="1587352" cy="720080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Стрелка: вниз 1">
            <a:hlinkClick r:id="rId2" action="ppaction://hlinksldjump"/>
            <a:extLst>
              <a:ext uri="{FF2B5EF4-FFF2-40B4-BE49-F238E27FC236}">
                <a16:creationId xmlns:a16="http://schemas.microsoft.com/office/drawing/2014/main" id="{2D1978D9-AC65-47A9-A701-E52F15E5766E}"/>
              </a:ext>
            </a:extLst>
          </p:cNvPr>
          <p:cNvSpPr/>
          <p:nvPr/>
        </p:nvSpPr>
        <p:spPr>
          <a:xfrm>
            <a:off x="2411760" y="5653040"/>
            <a:ext cx="504056" cy="440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9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6" grpId="0"/>
      <p:bldP spid="12" grpId="0"/>
      <p:bldP spid="16" grpId="0" animBg="1"/>
      <p:bldP spid="17" grpId="0" animBg="1"/>
      <p:bldP spid="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D5A2D3D-8619-476B-B2E1-5EE584977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>
                <a:solidFill>
                  <a:srgbClr val="FF0000"/>
                </a:solidFill>
              </a:rPr>
              <a:t>Верные и неверные утверждения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1785DC0-EA69-4DC0-8C3F-BAE45CD0BB64}"/>
              </a:ext>
            </a:extLst>
          </p:cNvPr>
          <p:cNvSpPr/>
          <p:nvPr/>
        </p:nvSpPr>
        <p:spPr>
          <a:xfrm>
            <a:off x="647564" y="2142718"/>
            <a:ext cx="78488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dirty="0">
                <a:solidFill>
                  <a:schemeClr val="tx1"/>
                </a:solidFill>
              </a:rPr>
              <a:t>1. При сложении и вычитании десятичных дробей десятые доли записываются под десятками.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0AA57D8-F16A-41BD-9C41-5F46002CF49F}"/>
              </a:ext>
            </a:extLst>
          </p:cNvPr>
          <p:cNvSpPr/>
          <p:nvPr/>
        </p:nvSpPr>
        <p:spPr>
          <a:xfrm>
            <a:off x="647564" y="2780928"/>
            <a:ext cx="784887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chemeClr val="tx1"/>
                </a:solidFill>
              </a:rPr>
              <a:t>2.          0,99+0,1=1.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738CD7C-1E1F-48F0-AF44-B9E835F8C049}"/>
              </a:ext>
            </a:extLst>
          </p:cNvPr>
          <p:cNvSpPr/>
          <p:nvPr/>
        </p:nvSpPr>
        <p:spPr>
          <a:xfrm>
            <a:off x="683552" y="2173791"/>
            <a:ext cx="7871498" cy="25104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800" dirty="0">
                <a:solidFill>
                  <a:schemeClr val="tx1"/>
                </a:solidFill>
              </a:rPr>
              <a:t>3. При умножении десятичных дробей нужно:</a:t>
            </a:r>
          </a:p>
          <a:p>
            <a:pPr marL="285750" indent="-285750">
              <a:buFontTx/>
              <a:buChar char="-"/>
            </a:pPr>
            <a:r>
              <a:rPr lang="kk-KZ" sz="2800" dirty="0">
                <a:solidFill>
                  <a:schemeClr val="tx1"/>
                </a:solidFill>
              </a:rPr>
              <a:t>перемножить десятичные дроби как натуральные числа;</a:t>
            </a:r>
          </a:p>
          <a:p>
            <a:pPr marL="457200" indent="-457200">
              <a:buFontTx/>
              <a:buChar char="-"/>
            </a:pPr>
            <a:r>
              <a:rPr lang="kk-KZ" sz="2800" dirty="0">
                <a:solidFill>
                  <a:schemeClr val="tx1"/>
                </a:solidFill>
              </a:rPr>
              <a:t>в полученном произведении справа отделить запятой столько знаков, сколько их в обоих множителях вместе.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82DC88-2C42-4836-B050-B7B18A53AC2E}"/>
              </a:ext>
            </a:extLst>
          </p:cNvPr>
          <p:cNvSpPr/>
          <p:nvPr/>
        </p:nvSpPr>
        <p:spPr>
          <a:xfrm>
            <a:off x="647564" y="2737810"/>
            <a:ext cx="787149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tx1"/>
                </a:solidFill>
              </a:rPr>
              <a:t>4.    0,5 · 0,2 =0,1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A4B8624-B3B8-4542-9C0A-FC4A0EF5AEC1}"/>
              </a:ext>
            </a:extLst>
          </p:cNvPr>
          <p:cNvSpPr/>
          <p:nvPr/>
        </p:nvSpPr>
        <p:spPr>
          <a:xfrm>
            <a:off x="647564" y="2153188"/>
            <a:ext cx="7848872" cy="26544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</a:rPr>
              <a:t>5</a:t>
            </a:r>
            <a:r>
              <a:rPr lang="kk-KZ" sz="3200" dirty="0">
                <a:solidFill>
                  <a:schemeClr val="tx1"/>
                </a:solidFill>
              </a:rPr>
              <a:t>.При делении десятичной дроби на натуральное число в частном ставим запятую тогда, когда закончится деление целой части.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BE2E227-7D4A-4458-B85E-AC751E38D760}"/>
              </a:ext>
            </a:extLst>
          </p:cNvPr>
          <p:cNvSpPr/>
          <p:nvPr/>
        </p:nvSpPr>
        <p:spPr>
          <a:xfrm>
            <a:off x="657087" y="2970810"/>
            <a:ext cx="7871498" cy="998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tx1"/>
                </a:solidFill>
              </a:rPr>
              <a:t>6.    0,64 :  8 = 0,8.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73DBA6B6-42D8-4BF3-8B7B-BEE0BCD88CE6}"/>
              </a:ext>
            </a:extLst>
          </p:cNvPr>
          <p:cNvSpPr/>
          <p:nvPr/>
        </p:nvSpPr>
        <p:spPr>
          <a:xfrm>
            <a:off x="2555776" y="5085184"/>
            <a:ext cx="1587352" cy="1007814"/>
          </a:xfrm>
          <a:prstGeom prst="righ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i="1" dirty="0">
                <a:solidFill>
                  <a:schemeClr val="accent1">
                    <a:lumMod val="50000"/>
                  </a:schemeClr>
                </a:solidFill>
              </a:rPr>
              <a:t>ОТВЕТ:</a:t>
            </a:r>
            <a:endParaRPr lang="ru-RU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35442B0-33D1-4A0B-AD04-E8475CA46136}"/>
              </a:ext>
            </a:extLst>
          </p:cNvPr>
          <p:cNvSpPr/>
          <p:nvPr/>
        </p:nvSpPr>
        <p:spPr>
          <a:xfrm>
            <a:off x="4572000" y="5013176"/>
            <a:ext cx="3913123" cy="1223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- - - + + -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8" name="Стрелка: изогнутая вверх 17">
            <a:hlinkClick r:id="rId2" action="ppaction://hlinksldjump"/>
            <a:extLst>
              <a:ext uri="{FF2B5EF4-FFF2-40B4-BE49-F238E27FC236}">
                <a16:creationId xmlns:a16="http://schemas.microsoft.com/office/drawing/2014/main" id="{5B40896F-8F79-4808-AEE3-62F1D56CBB92}"/>
              </a:ext>
            </a:extLst>
          </p:cNvPr>
          <p:cNvSpPr/>
          <p:nvPr/>
        </p:nvSpPr>
        <p:spPr>
          <a:xfrm>
            <a:off x="8119911" y="6166218"/>
            <a:ext cx="730424" cy="34957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6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D6D09C8-197C-44E0-8AAF-F7360A310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/>
              <a:t>Граффити на</a:t>
            </a: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8C26CF6E-65A3-4AB7-8E60-7EF271F19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sz="4000" b="1" dirty="0"/>
              <a:t>доске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64177446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Idea2</Template>
  <TotalTime>3305</TotalTime>
  <Words>250</Words>
  <Application>Microsoft Office PowerPoint</Application>
  <PresentationFormat>Экран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Arial</vt:lpstr>
      <vt:lpstr>Diseño predeterminado</vt:lpstr>
      <vt:lpstr>Деление десятичных дробей</vt:lpstr>
      <vt:lpstr>Цели урока:</vt:lpstr>
      <vt:lpstr>Карточка №1</vt:lpstr>
      <vt:lpstr>Карточка №2</vt:lpstr>
      <vt:lpstr>Карточка №3</vt:lpstr>
      <vt:lpstr>Верные и неверные утверждения</vt:lpstr>
      <vt:lpstr>Граффити на</vt:lpstr>
    </vt:vector>
  </TitlesOfParts>
  <Company>Siracusa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Айгуль Алдабергенова</cp:lastModifiedBy>
  <cp:revision>105</cp:revision>
  <dcterms:created xsi:type="dcterms:W3CDTF">2009-03-26T20:51:52Z</dcterms:created>
  <dcterms:modified xsi:type="dcterms:W3CDTF">2018-02-22T03:48:08Z</dcterms:modified>
</cp:coreProperties>
</file>